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</p:sldIdLst>
  <p:sldSz cx="9906000" cy="6858000" type="A4"/>
  <p:notesSz cx="6888163" cy="100203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026" y="-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5B21E9-8C2D-496E-9C1A-435A196802BB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058CCC5E-DD44-4925-926C-BECD57D349AB}" type="pres">
      <dgm:prSet presAssocID="{B95B21E9-8C2D-496E-9C1A-435A196802B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AR"/>
        </a:p>
      </dgm:t>
    </dgm:pt>
  </dgm:ptLst>
  <dgm:cxnLst>
    <dgm:cxn modelId="{BCE7A8E4-C633-4812-99CB-537CB0294C4F}" type="presOf" srcId="{B95B21E9-8C2D-496E-9C1A-435A196802BB}" destId="{058CCC5E-DD44-4925-926C-BECD57D349AB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1DA21A-0352-4742-B043-30B673FF3EBD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C9236128-A375-4174-A431-DD5C1D52E8DD}">
      <dgm:prSet phldrT="[Texto]"/>
      <dgm:spPr/>
      <dgm:t>
        <a:bodyPr/>
        <a:lstStyle/>
        <a:p>
          <a:r>
            <a:rPr lang="es-AR" dirty="0">
              <a:latin typeface="Calibri" panose="020F0502020204030204" pitchFamily="34" charset="0"/>
              <a:cs typeface="Calibri" panose="020F0502020204030204" pitchFamily="34" charset="0"/>
            </a:rPr>
            <a:t>Capacitación: Fortalecimiento de Promotores Socio- Comunitarios para la gestión de políticas Sociales y Públicas</a:t>
          </a:r>
        </a:p>
      </dgm:t>
    </dgm:pt>
    <dgm:pt modelId="{B9A1FB91-FE55-4DC6-9985-0DAB46F7BBF2}" type="parTrans" cxnId="{041640EE-DB04-4653-BFF4-E04D773CB26B}">
      <dgm:prSet/>
      <dgm:spPr/>
      <dgm:t>
        <a:bodyPr/>
        <a:lstStyle/>
        <a:p>
          <a:endParaRPr lang="es-AR"/>
        </a:p>
      </dgm:t>
    </dgm:pt>
    <dgm:pt modelId="{B75F1AC6-D5DD-4CE8-BC81-E94D0DD809E0}" type="sibTrans" cxnId="{041640EE-DB04-4653-BFF4-E04D773CB26B}">
      <dgm:prSet/>
      <dgm:spPr/>
      <dgm:t>
        <a:bodyPr/>
        <a:lstStyle/>
        <a:p>
          <a:endParaRPr lang="es-AR"/>
        </a:p>
      </dgm:t>
    </dgm:pt>
    <dgm:pt modelId="{3C393897-8DB4-4432-8808-AAD51539BC66}">
      <dgm:prSet phldrT="[Texto]"/>
      <dgm:spPr/>
      <dgm:t>
        <a:bodyPr/>
        <a:lstStyle/>
        <a:p>
          <a:r>
            <a:rPr lang="es-AR" dirty="0">
              <a:latin typeface="Calibri" panose="020F0502020204030204" pitchFamily="34" charset="0"/>
              <a:cs typeface="Calibri" panose="020F0502020204030204" pitchFamily="34" charset="0"/>
            </a:rPr>
            <a:t>Cursos Transversales y Obligatorios</a:t>
          </a:r>
          <a:endParaRPr lang="es-AR" dirty="0"/>
        </a:p>
      </dgm:t>
    </dgm:pt>
    <dgm:pt modelId="{E7DADE9A-BABA-425E-BFEA-999F367BABD0}" type="parTrans" cxnId="{9907C1A6-E983-4903-B0CC-F36E69739002}">
      <dgm:prSet/>
      <dgm:spPr/>
      <dgm:t>
        <a:bodyPr/>
        <a:lstStyle/>
        <a:p>
          <a:endParaRPr lang="es-AR"/>
        </a:p>
      </dgm:t>
    </dgm:pt>
    <dgm:pt modelId="{BFFCB97E-A6A0-4A73-A6AF-DDF48E057738}" type="sibTrans" cxnId="{9907C1A6-E983-4903-B0CC-F36E69739002}">
      <dgm:prSet/>
      <dgm:spPr/>
      <dgm:t>
        <a:bodyPr/>
        <a:lstStyle/>
        <a:p>
          <a:endParaRPr lang="es-AR"/>
        </a:p>
      </dgm:t>
    </dgm:pt>
    <dgm:pt modelId="{0FBA01C4-DBA6-46B4-AAF3-2D2C3EFBCE47}">
      <dgm:prSet phldrT="[Texto]"/>
      <dgm:spPr/>
      <dgm:t>
        <a:bodyPr/>
        <a:lstStyle/>
        <a:p>
          <a:r>
            <a:rPr lang="es-AR" dirty="0">
              <a:latin typeface="Calibri" panose="020F0502020204030204" pitchFamily="34" charset="0"/>
              <a:cs typeface="Calibri" panose="020F0502020204030204" pitchFamily="34" charset="0"/>
            </a:rPr>
            <a:t>Cursos Específicos</a:t>
          </a:r>
        </a:p>
      </dgm:t>
    </dgm:pt>
    <dgm:pt modelId="{5F2171C2-1894-4953-B392-C0038B83B02F}" type="parTrans" cxnId="{1B2F3619-16B7-4E91-8CF7-13151FA81D26}">
      <dgm:prSet/>
      <dgm:spPr/>
      <dgm:t>
        <a:bodyPr/>
        <a:lstStyle/>
        <a:p>
          <a:endParaRPr lang="es-AR"/>
        </a:p>
      </dgm:t>
    </dgm:pt>
    <dgm:pt modelId="{2D868EF2-1108-4DE5-9812-84D2E344A95D}" type="sibTrans" cxnId="{1B2F3619-16B7-4E91-8CF7-13151FA81D26}">
      <dgm:prSet/>
      <dgm:spPr/>
      <dgm:t>
        <a:bodyPr/>
        <a:lstStyle/>
        <a:p>
          <a:endParaRPr lang="es-AR"/>
        </a:p>
      </dgm:t>
    </dgm:pt>
    <dgm:pt modelId="{FF6C0BCF-1E40-44B0-9F39-FB18DEF7A6D6}" type="pres">
      <dgm:prSet presAssocID="{0A1DA21A-0352-4742-B043-30B673FF3E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AR"/>
        </a:p>
      </dgm:t>
    </dgm:pt>
    <dgm:pt modelId="{D17FACF3-5553-4CCE-9A71-52F0A095595C}" type="pres">
      <dgm:prSet presAssocID="{C9236128-A375-4174-A431-DD5C1D52E8DD}" presName="hierRoot1" presStyleCnt="0">
        <dgm:presLayoutVars>
          <dgm:hierBranch val="init"/>
        </dgm:presLayoutVars>
      </dgm:prSet>
      <dgm:spPr/>
    </dgm:pt>
    <dgm:pt modelId="{0A6DC565-42BB-42B0-8579-60E9C90E7E98}" type="pres">
      <dgm:prSet presAssocID="{C9236128-A375-4174-A431-DD5C1D52E8DD}" presName="rootComposite1" presStyleCnt="0"/>
      <dgm:spPr/>
    </dgm:pt>
    <dgm:pt modelId="{FE39D1AA-E2D5-41E3-B891-A28CCEB40AA7}" type="pres">
      <dgm:prSet presAssocID="{C9236128-A375-4174-A431-DD5C1D52E8DD}" presName="rootText1" presStyleLbl="node0" presStyleIdx="0" presStyleCnt="1" custScaleX="216575" custScaleY="55676" custLinFactNeighborY="-9086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B516BB62-F319-4B5E-BE72-863589E742DD}" type="pres">
      <dgm:prSet presAssocID="{C9236128-A375-4174-A431-DD5C1D52E8DD}" presName="rootConnector1" presStyleLbl="node1" presStyleIdx="0" presStyleCnt="0"/>
      <dgm:spPr/>
      <dgm:t>
        <a:bodyPr/>
        <a:lstStyle/>
        <a:p>
          <a:endParaRPr lang="es-AR"/>
        </a:p>
      </dgm:t>
    </dgm:pt>
    <dgm:pt modelId="{E3AC77B5-FDF2-449A-BF9F-3C53DA6F3631}" type="pres">
      <dgm:prSet presAssocID="{C9236128-A375-4174-A431-DD5C1D52E8DD}" presName="hierChild2" presStyleCnt="0"/>
      <dgm:spPr/>
    </dgm:pt>
    <dgm:pt modelId="{B25913CE-18D2-4A6C-BBBC-72C7E6467BCD}" type="pres">
      <dgm:prSet presAssocID="{E7DADE9A-BABA-425E-BFEA-999F367BABD0}" presName="Name37" presStyleLbl="parChTrans1D2" presStyleIdx="0" presStyleCnt="2"/>
      <dgm:spPr/>
      <dgm:t>
        <a:bodyPr/>
        <a:lstStyle/>
        <a:p>
          <a:endParaRPr lang="es-AR"/>
        </a:p>
      </dgm:t>
    </dgm:pt>
    <dgm:pt modelId="{79DB9DAC-97A6-410E-9C70-63A0F8520FFA}" type="pres">
      <dgm:prSet presAssocID="{3C393897-8DB4-4432-8808-AAD51539BC66}" presName="hierRoot2" presStyleCnt="0">
        <dgm:presLayoutVars>
          <dgm:hierBranch val="init"/>
        </dgm:presLayoutVars>
      </dgm:prSet>
      <dgm:spPr/>
    </dgm:pt>
    <dgm:pt modelId="{1F78613C-0F9A-45E5-838B-D73D5918A810}" type="pres">
      <dgm:prSet presAssocID="{3C393897-8DB4-4432-8808-AAD51539BC66}" presName="rootComposite" presStyleCnt="0"/>
      <dgm:spPr/>
    </dgm:pt>
    <dgm:pt modelId="{E13ED254-96A7-445C-9D30-02BFEF6A3EFC}" type="pres">
      <dgm:prSet presAssocID="{3C393897-8DB4-4432-8808-AAD51539BC66}" presName="rootText" presStyleLbl="node2" presStyleIdx="0" presStyleCnt="2" custScaleX="99130" custScaleY="62823" custLinFactNeighborY="-5782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BBF37FBF-3B74-43D1-9B56-FA70FC32CE5E}" type="pres">
      <dgm:prSet presAssocID="{3C393897-8DB4-4432-8808-AAD51539BC66}" presName="rootConnector" presStyleLbl="node2" presStyleIdx="0" presStyleCnt="2"/>
      <dgm:spPr/>
      <dgm:t>
        <a:bodyPr/>
        <a:lstStyle/>
        <a:p>
          <a:endParaRPr lang="es-AR"/>
        </a:p>
      </dgm:t>
    </dgm:pt>
    <dgm:pt modelId="{F048401B-EA7F-4791-8BE6-BB737FBEED79}" type="pres">
      <dgm:prSet presAssocID="{3C393897-8DB4-4432-8808-AAD51539BC66}" presName="hierChild4" presStyleCnt="0"/>
      <dgm:spPr/>
    </dgm:pt>
    <dgm:pt modelId="{A1BEE042-FEFF-4535-92E9-232A8F390907}" type="pres">
      <dgm:prSet presAssocID="{3C393897-8DB4-4432-8808-AAD51539BC66}" presName="hierChild5" presStyleCnt="0"/>
      <dgm:spPr/>
    </dgm:pt>
    <dgm:pt modelId="{D1362C99-1888-46DC-89E5-C18E12CC0087}" type="pres">
      <dgm:prSet presAssocID="{5F2171C2-1894-4953-B392-C0038B83B02F}" presName="Name37" presStyleLbl="parChTrans1D2" presStyleIdx="1" presStyleCnt="2"/>
      <dgm:spPr/>
      <dgm:t>
        <a:bodyPr/>
        <a:lstStyle/>
        <a:p>
          <a:endParaRPr lang="es-AR"/>
        </a:p>
      </dgm:t>
    </dgm:pt>
    <dgm:pt modelId="{3B9A95B5-AE23-4DC4-8B8F-CBEAF4DB124A}" type="pres">
      <dgm:prSet presAssocID="{0FBA01C4-DBA6-46B4-AAF3-2D2C3EFBCE47}" presName="hierRoot2" presStyleCnt="0">
        <dgm:presLayoutVars>
          <dgm:hierBranch val="init"/>
        </dgm:presLayoutVars>
      </dgm:prSet>
      <dgm:spPr/>
    </dgm:pt>
    <dgm:pt modelId="{B70789AC-F0D5-4783-BD87-5BB1E84BFABE}" type="pres">
      <dgm:prSet presAssocID="{0FBA01C4-DBA6-46B4-AAF3-2D2C3EFBCE47}" presName="rootComposite" presStyleCnt="0"/>
      <dgm:spPr/>
    </dgm:pt>
    <dgm:pt modelId="{0C973A95-571C-4BA5-930F-23A7EEA08295}" type="pres">
      <dgm:prSet presAssocID="{0FBA01C4-DBA6-46B4-AAF3-2D2C3EFBCE47}" presName="rootText" presStyleLbl="node2" presStyleIdx="1" presStyleCnt="2" custScaleX="88543" custScaleY="60860" custLinFactNeighborX="562" custLinFactNeighborY="-5494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2F60BF5B-58C1-4703-A674-D6F903C973FC}" type="pres">
      <dgm:prSet presAssocID="{0FBA01C4-DBA6-46B4-AAF3-2D2C3EFBCE47}" presName="rootConnector" presStyleLbl="node2" presStyleIdx="1" presStyleCnt="2"/>
      <dgm:spPr/>
      <dgm:t>
        <a:bodyPr/>
        <a:lstStyle/>
        <a:p>
          <a:endParaRPr lang="es-AR"/>
        </a:p>
      </dgm:t>
    </dgm:pt>
    <dgm:pt modelId="{E4595B6A-06F1-41A0-957A-8902B506A34B}" type="pres">
      <dgm:prSet presAssocID="{0FBA01C4-DBA6-46B4-AAF3-2D2C3EFBCE47}" presName="hierChild4" presStyleCnt="0"/>
      <dgm:spPr/>
    </dgm:pt>
    <dgm:pt modelId="{D98EB87A-96D2-4034-8EF2-1D151B247F52}" type="pres">
      <dgm:prSet presAssocID="{0FBA01C4-DBA6-46B4-AAF3-2D2C3EFBCE47}" presName="hierChild5" presStyleCnt="0"/>
      <dgm:spPr/>
    </dgm:pt>
    <dgm:pt modelId="{08796374-C3D2-4250-8BDE-82B3A6EE14AF}" type="pres">
      <dgm:prSet presAssocID="{C9236128-A375-4174-A431-DD5C1D52E8DD}" presName="hierChild3" presStyleCnt="0"/>
      <dgm:spPr/>
    </dgm:pt>
  </dgm:ptLst>
  <dgm:cxnLst>
    <dgm:cxn modelId="{04F659AC-CB58-4942-9B64-9D362DE84D2A}" type="presOf" srcId="{5F2171C2-1894-4953-B392-C0038B83B02F}" destId="{D1362C99-1888-46DC-89E5-C18E12CC0087}" srcOrd="0" destOrd="0" presId="urn:microsoft.com/office/officeart/2005/8/layout/orgChart1"/>
    <dgm:cxn modelId="{9907C1A6-E983-4903-B0CC-F36E69739002}" srcId="{C9236128-A375-4174-A431-DD5C1D52E8DD}" destId="{3C393897-8DB4-4432-8808-AAD51539BC66}" srcOrd="0" destOrd="0" parTransId="{E7DADE9A-BABA-425E-BFEA-999F367BABD0}" sibTransId="{BFFCB97E-A6A0-4A73-A6AF-DDF48E057738}"/>
    <dgm:cxn modelId="{0B4F6DD9-3E98-4DE0-B3D0-FA383E1E643E}" type="presOf" srcId="{C9236128-A375-4174-A431-DD5C1D52E8DD}" destId="{B516BB62-F319-4B5E-BE72-863589E742DD}" srcOrd="1" destOrd="0" presId="urn:microsoft.com/office/officeart/2005/8/layout/orgChart1"/>
    <dgm:cxn modelId="{1B2F3619-16B7-4E91-8CF7-13151FA81D26}" srcId="{C9236128-A375-4174-A431-DD5C1D52E8DD}" destId="{0FBA01C4-DBA6-46B4-AAF3-2D2C3EFBCE47}" srcOrd="1" destOrd="0" parTransId="{5F2171C2-1894-4953-B392-C0038B83B02F}" sibTransId="{2D868EF2-1108-4DE5-9812-84D2E344A95D}"/>
    <dgm:cxn modelId="{69308D2E-72E4-4359-9D9A-DEB4B1CD265A}" type="presOf" srcId="{E7DADE9A-BABA-425E-BFEA-999F367BABD0}" destId="{B25913CE-18D2-4A6C-BBBC-72C7E6467BCD}" srcOrd="0" destOrd="0" presId="urn:microsoft.com/office/officeart/2005/8/layout/orgChart1"/>
    <dgm:cxn modelId="{2A96F74D-3255-41B9-A55E-190A41CF464C}" type="presOf" srcId="{0A1DA21A-0352-4742-B043-30B673FF3EBD}" destId="{FF6C0BCF-1E40-44B0-9F39-FB18DEF7A6D6}" srcOrd="0" destOrd="0" presId="urn:microsoft.com/office/officeart/2005/8/layout/orgChart1"/>
    <dgm:cxn modelId="{DD214346-3C03-48A1-A260-564661761F11}" type="presOf" srcId="{C9236128-A375-4174-A431-DD5C1D52E8DD}" destId="{FE39D1AA-E2D5-41E3-B891-A28CCEB40AA7}" srcOrd="0" destOrd="0" presId="urn:microsoft.com/office/officeart/2005/8/layout/orgChart1"/>
    <dgm:cxn modelId="{004E4696-2A26-446C-8B4B-A4A32DEC880E}" type="presOf" srcId="{0FBA01C4-DBA6-46B4-AAF3-2D2C3EFBCE47}" destId="{2F60BF5B-58C1-4703-A674-D6F903C973FC}" srcOrd="1" destOrd="0" presId="urn:microsoft.com/office/officeart/2005/8/layout/orgChart1"/>
    <dgm:cxn modelId="{E373C284-C6D8-4219-83A4-67E803565AB4}" type="presOf" srcId="{3C393897-8DB4-4432-8808-AAD51539BC66}" destId="{BBF37FBF-3B74-43D1-9B56-FA70FC32CE5E}" srcOrd="1" destOrd="0" presId="urn:microsoft.com/office/officeart/2005/8/layout/orgChart1"/>
    <dgm:cxn modelId="{041640EE-DB04-4653-BFF4-E04D773CB26B}" srcId="{0A1DA21A-0352-4742-B043-30B673FF3EBD}" destId="{C9236128-A375-4174-A431-DD5C1D52E8DD}" srcOrd="0" destOrd="0" parTransId="{B9A1FB91-FE55-4DC6-9985-0DAB46F7BBF2}" sibTransId="{B75F1AC6-D5DD-4CE8-BC81-E94D0DD809E0}"/>
    <dgm:cxn modelId="{73785C12-C1B1-49C4-AA01-41E60489B831}" type="presOf" srcId="{3C393897-8DB4-4432-8808-AAD51539BC66}" destId="{E13ED254-96A7-445C-9D30-02BFEF6A3EFC}" srcOrd="0" destOrd="0" presId="urn:microsoft.com/office/officeart/2005/8/layout/orgChart1"/>
    <dgm:cxn modelId="{E01FCA07-0A2E-4BAB-96FB-42E6A48E6D42}" type="presOf" srcId="{0FBA01C4-DBA6-46B4-AAF3-2D2C3EFBCE47}" destId="{0C973A95-571C-4BA5-930F-23A7EEA08295}" srcOrd="0" destOrd="0" presId="urn:microsoft.com/office/officeart/2005/8/layout/orgChart1"/>
    <dgm:cxn modelId="{7432067B-6130-4954-8745-70FD9F105186}" type="presParOf" srcId="{FF6C0BCF-1E40-44B0-9F39-FB18DEF7A6D6}" destId="{D17FACF3-5553-4CCE-9A71-52F0A095595C}" srcOrd="0" destOrd="0" presId="urn:microsoft.com/office/officeart/2005/8/layout/orgChart1"/>
    <dgm:cxn modelId="{F10F839F-1D09-4849-ABDF-04BE5CDA1091}" type="presParOf" srcId="{D17FACF3-5553-4CCE-9A71-52F0A095595C}" destId="{0A6DC565-42BB-42B0-8579-60E9C90E7E98}" srcOrd="0" destOrd="0" presId="urn:microsoft.com/office/officeart/2005/8/layout/orgChart1"/>
    <dgm:cxn modelId="{29C5E44D-2923-409E-BBB0-6313DC9FB3E6}" type="presParOf" srcId="{0A6DC565-42BB-42B0-8579-60E9C90E7E98}" destId="{FE39D1AA-E2D5-41E3-B891-A28CCEB40AA7}" srcOrd="0" destOrd="0" presId="urn:microsoft.com/office/officeart/2005/8/layout/orgChart1"/>
    <dgm:cxn modelId="{00072DAE-E162-4AF7-93A7-9B98146400CF}" type="presParOf" srcId="{0A6DC565-42BB-42B0-8579-60E9C90E7E98}" destId="{B516BB62-F319-4B5E-BE72-863589E742DD}" srcOrd="1" destOrd="0" presId="urn:microsoft.com/office/officeart/2005/8/layout/orgChart1"/>
    <dgm:cxn modelId="{A69BE001-D6EF-4FFC-B5D0-BB1808F5C392}" type="presParOf" srcId="{D17FACF3-5553-4CCE-9A71-52F0A095595C}" destId="{E3AC77B5-FDF2-449A-BF9F-3C53DA6F3631}" srcOrd="1" destOrd="0" presId="urn:microsoft.com/office/officeart/2005/8/layout/orgChart1"/>
    <dgm:cxn modelId="{8291E008-2974-4CA2-AEE4-2CC1970D9DDF}" type="presParOf" srcId="{E3AC77B5-FDF2-449A-BF9F-3C53DA6F3631}" destId="{B25913CE-18D2-4A6C-BBBC-72C7E6467BCD}" srcOrd="0" destOrd="0" presId="urn:microsoft.com/office/officeart/2005/8/layout/orgChart1"/>
    <dgm:cxn modelId="{FEF19493-A0EA-4112-95F5-E833607EA0AB}" type="presParOf" srcId="{E3AC77B5-FDF2-449A-BF9F-3C53DA6F3631}" destId="{79DB9DAC-97A6-410E-9C70-63A0F8520FFA}" srcOrd="1" destOrd="0" presId="urn:microsoft.com/office/officeart/2005/8/layout/orgChart1"/>
    <dgm:cxn modelId="{BE66E038-ED82-4EFF-8C9D-7AB49BF7A05A}" type="presParOf" srcId="{79DB9DAC-97A6-410E-9C70-63A0F8520FFA}" destId="{1F78613C-0F9A-45E5-838B-D73D5918A810}" srcOrd="0" destOrd="0" presId="urn:microsoft.com/office/officeart/2005/8/layout/orgChart1"/>
    <dgm:cxn modelId="{F2395F91-BD02-4D81-8ECE-6B3AC292511C}" type="presParOf" srcId="{1F78613C-0F9A-45E5-838B-D73D5918A810}" destId="{E13ED254-96A7-445C-9D30-02BFEF6A3EFC}" srcOrd="0" destOrd="0" presId="urn:microsoft.com/office/officeart/2005/8/layout/orgChart1"/>
    <dgm:cxn modelId="{644F3532-E9DC-4C47-9106-F7FCE03DB218}" type="presParOf" srcId="{1F78613C-0F9A-45E5-838B-D73D5918A810}" destId="{BBF37FBF-3B74-43D1-9B56-FA70FC32CE5E}" srcOrd="1" destOrd="0" presId="urn:microsoft.com/office/officeart/2005/8/layout/orgChart1"/>
    <dgm:cxn modelId="{E984DBC4-BB03-4BBB-8134-0BACB89D659B}" type="presParOf" srcId="{79DB9DAC-97A6-410E-9C70-63A0F8520FFA}" destId="{F048401B-EA7F-4791-8BE6-BB737FBEED79}" srcOrd="1" destOrd="0" presId="urn:microsoft.com/office/officeart/2005/8/layout/orgChart1"/>
    <dgm:cxn modelId="{D2D29103-65B8-417F-94F2-25350DB66522}" type="presParOf" srcId="{79DB9DAC-97A6-410E-9C70-63A0F8520FFA}" destId="{A1BEE042-FEFF-4535-92E9-232A8F390907}" srcOrd="2" destOrd="0" presId="urn:microsoft.com/office/officeart/2005/8/layout/orgChart1"/>
    <dgm:cxn modelId="{2DCB0EE2-DE3B-4A30-97A8-771760832CA1}" type="presParOf" srcId="{E3AC77B5-FDF2-449A-BF9F-3C53DA6F3631}" destId="{D1362C99-1888-46DC-89E5-C18E12CC0087}" srcOrd="2" destOrd="0" presId="urn:microsoft.com/office/officeart/2005/8/layout/orgChart1"/>
    <dgm:cxn modelId="{0C04F947-CF8E-418C-87D1-68B8E0F74620}" type="presParOf" srcId="{E3AC77B5-FDF2-449A-BF9F-3C53DA6F3631}" destId="{3B9A95B5-AE23-4DC4-8B8F-CBEAF4DB124A}" srcOrd="3" destOrd="0" presId="urn:microsoft.com/office/officeart/2005/8/layout/orgChart1"/>
    <dgm:cxn modelId="{9A105569-9C2F-4884-B270-F41BA622568D}" type="presParOf" srcId="{3B9A95B5-AE23-4DC4-8B8F-CBEAF4DB124A}" destId="{B70789AC-F0D5-4783-BD87-5BB1E84BFABE}" srcOrd="0" destOrd="0" presId="urn:microsoft.com/office/officeart/2005/8/layout/orgChart1"/>
    <dgm:cxn modelId="{802493EE-BEE3-40B9-ADA4-933F5A2A55E0}" type="presParOf" srcId="{B70789AC-F0D5-4783-BD87-5BB1E84BFABE}" destId="{0C973A95-571C-4BA5-930F-23A7EEA08295}" srcOrd="0" destOrd="0" presId="urn:microsoft.com/office/officeart/2005/8/layout/orgChart1"/>
    <dgm:cxn modelId="{70306BF9-6F18-4369-A3E6-1D4AD1A00EDC}" type="presParOf" srcId="{B70789AC-F0D5-4783-BD87-5BB1E84BFABE}" destId="{2F60BF5B-58C1-4703-A674-D6F903C973FC}" srcOrd="1" destOrd="0" presId="urn:microsoft.com/office/officeart/2005/8/layout/orgChart1"/>
    <dgm:cxn modelId="{2ABCDB40-3E4B-4B9F-83D1-2B2DBDB4E72D}" type="presParOf" srcId="{3B9A95B5-AE23-4DC4-8B8F-CBEAF4DB124A}" destId="{E4595B6A-06F1-41A0-957A-8902B506A34B}" srcOrd="1" destOrd="0" presId="urn:microsoft.com/office/officeart/2005/8/layout/orgChart1"/>
    <dgm:cxn modelId="{1D368EDB-DF44-4001-9DCD-A4129300BBA9}" type="presParOf" srcId="{3B9A95B5-AE23-4DC4-8B8F-CBEAF4DB124A}" destId="{D98EB87A-96D2-4034-8EF2-1D151B247F52}" srcOrd="2" destOrd="0" presId="urn:microsoft.com/office/officeart/2005/8/layout/orgChart1"/>
    <dgm:cxn modelId="{8A454B6B-90FC-4072-B2C3-E75EC503246B}" type="presParOf" srcId="{D17FACF3-5553-4CCE-9A71-52F0A095595C}" destId="{08796374-C3D2-4250-8BDE-82B3A6EE14A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362C99-1888-46DC-89E5-C18E12CC0087}">
      <dsp:nvSpPr>
        <dsp:cNvPr id="0" name=""/>
        <dsp:cNvSpPr/>
      </dsp:nvSpPr>
      <dsp:spPr>
        <a:xfrm>
          <a:off x="3285241" y="1068747"/>
          <a:ext cx="1838083" cy="6911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2788"/>
              </a:lnTo>
              <a:lnTo>
                <a:pt x="1838083" y="372788"/>
              </a:lnTo>
              <a:lnTo>
                <a:pt x="1838083" y="6911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5913CE-18D2-4A6C-BBBC-72C7E6467BCD}">
      <dsp:nvSpPr>
        <dsp:cNvPr id="0" name=""/>
        <dsp:cNvSpPr/>
      </dsp:nvSpPr>
      <dsp:spPr>
        <a:xfrm>
          <a:off x="1624684" y="1068747"/>
          <a:ext cx="1660556" cy="686761"/>
        </a:xfrm>
        <a:custGeom>
          <a:avLst/>
          <a:gdLst/>
          <a:ahLst/>
          <a:cxnLst/>
          <a:rect l="0" t="0" r="0" b="0"/>
          <a:pathLst>
            <a:path>
              <a:moveTo>
                <a:pt x="1660556" y="0"/>
              </a:moveTo>
              <a:lnTo>
                <a:pt x="1660556" y="368423"/>
              </a:lnTo>
              <a:lnTo>
                <a:pt x="0" y="368423"/>
              </a:lnTo>
              <a:lnTo>
                <a:pt x="0" y="6867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39D1AA-E2D5-41E3-B891-A28CCEB40AA7}">
      <dsp:nvSpPr>
        <dsp:cNvPr id="0" name=""/>
        <dsp:cNvSpPr/>
      </dsp:nvSpPr>
      <dsp:spPr>
        <a:xfrm>
          <a:off x="2191" y="224757"/>
          <a:ext cx="6566099" cy="8439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100" kern="1200" dirty="0">
              <a:latin typeface="Calibri" panose="020F0502020204030204" pitchFamily="34" charset="0"/>
              <a:cs typeface="Calibri" panose="020F0502020204030204" pitchFamily="34" charset="0"/>
            </a:rPr>
            <a:t>Capacitación: Fortalecimiento de Promotores Socio- Comunitarios para la gestión de políticas Sociales y Públicas</a:t>
          </a:r>
        </a:p>
      </dsp:txBody>
      <dsp:txXfrm>
        <a:off x="2191" y="224757"/>
        <a:ext cx="6566099" cy="843989"/>
      </dsp:txXfrm>
    </dsp:sp>
    <dsp:sp modelId="{E13ED254-96A7-445C-9D30-02BFEF6A3EFC}">
      <dsp:nvSpPr>
        <dsp:cNvPr id="0" name=""/>
        <dsp:cNvSpPr/>
      </dsp:nvSpPr>
      <dsp:spPr>
        <a:xfrm>
          <a:off x="121977" y="1755508"/>
          <a:ext cx="3005413" cy="95233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100" kern="1200" dirty="0">
              <a:latin typeface="Calibri" panose="020F0502020204030204" pitchFamily="34" charset="0"/>
              <a:cs typeface="Calibri" panose="020F0502020204030204" pitchFamily="34" charset="0"/>
            </a:rPr>
            <a:t>Cursos Transversales y Obligatorios</a:t>
          </a:r>
          <a:endParaRPr lang="es-AR" sz="2100" kern="1200" dirty="0"/>
        </a:p>
      </dsp:txBody>
      <dsp:txXfrm>
        <a:off x="121977" y="1755508"/>
        <a:ext cx="3005413" cy="952330"/>
      </dsp:txXfrm>
    </dsp:sp>
    <dsp:sp modelId="{0C973A95-571C-4BA5-930F-23A7EEA08295}">
      <dsp:nvSpPr>
        <dsp:cNvPr id="0" name=""/>
        <dsp:cNvSpPr/>
      </dsp:nvSpPr>
      <dsp:spPr>
        <a:xfrm>
          <a:off x="3781105" y="1759874"/>
          <a:ext cx="2684438" cy="92257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100" kern="1200" dirty="0">
              <a:latin typeface="Calibri" panose="020F0502020204030204" pitchFamily="34" charset="0"/>
              <a:cs typeface="Calibri" panose="020F0502020204030204" pitchFamily="34" charset="0"/>
            </a:rPr>
            <a:t>Cursos Específicos</a:t>
          </a:r>
        </a:p>
      </dsp:txBody>
      <dsp:txXfrm>
        <a:off x="3781105" y="1759874"/>
        <a:ext cx="2684438" cy="9225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750888"/>
            <a:ext cx="542766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54353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750888"/>
            <a:ext cx="542766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63" name="Google Shape;16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750888"/>
            <a:ext cx="542766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750888"/>
            <a:ext cx="542766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750888"/>
            <a:ext cx="542766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750888"/>
            <a:ext cx="542766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750888"/>
            <a:ext cx="542766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750888"/>
            <a:ext cx="542766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45" name="Google Shape;1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750888"/>
            <a:ext cx="542766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51" name="Google Shape;1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750888"/>
            <a:ext cx="542766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57" name="Google Shape;15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750888"/>
            <a:ext cx="542766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9245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777332" y="-270669"/>
            <a:ext cx="4351338" cy="854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5251054" y="2203053"/>
            <a:ext cx="5811838" cy="2135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917179" y="128985"/>
            <a:ext cx="5811838" cy="6284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>
            <a:spLocks noGrp="1"/>
          </p:cNvSpPr>
          <p:nvPr>
            <p:ph type="ctrTitle"/>
          </p:nvPr>
        </p:nvSpPr>
        <p:spPr>
          <a:xfrm>
            <a:off x="683579" y="497149"/>
            <a:ext cx="6320901" cy="1055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60"/>
              <a:buFont typeface="Calibri"/>
              <a:buNone/>
            </a:pPr>
            <a:r>
              <a:rPr lang="es-AR" sz="4860"/>
              <a:t>Pro Vida Invierno 2020</a:t>
            </a:r>
            <a:endParaRPr/>
          </a:p>
        </p:txBody>
      </p:sp>
      <p:grpSp>
        <p:nvGrpSpPr>
          <p:cNvPr id="89" name="Google Shape;89;p14"/>
          <p:cNvGrpSpPr/>
          <p:nvPr/>
        </p:nvGrpSpPr>
        <p:grpSpPr>
          <a:xfrm>
            <a:off x="994299" y="1766062"/>
            <a:ext cx="6427433" cy="3325874"/>
            <a:chOff x="0" y="1625"/>
            <a:chExt cx="6427433" cy="3325874"/>
          </a:xfrm>
        </p:grpSpPr>
        <p:cxnSp>
          <p:nvCxnSpPr>
            <p:cNvPr id="90" name="Google Shape;90;p14"/>
            <p:cNvCxnSpPr/>
            <p:nvPr/>
          </p:nvCxnSpPr>
          <p:spPr>
            <a:xfrm>
              <a:off x="0" y="1625"/>
              <a:ext cx="6427433" cy="0"/>
            </a:xfrm>
            <a:prstGeom prst="straightConnector1">
              <a:avLst/>
            </a:prstGeom>
            <a:solidFill>
              <a:srgbClr val="599BD5"/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91" name="Google Shape;91;p14"/>
            <p:cNvSpPr/>
            <p:nvPr/>
          </p:nvSpPr>
          <p:spPr>
            <a:xfrm>
              <a:off x="0" y="1625"/>
              <a:ext cx="6427433" cy="1108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4"/>
            <p:cNvSpPr txBox="1"/>
            <p:nvPr/>
          </p:nvSpPr>
          <p:spPr>
            <a:xfrm>
              <a:off x="0" y="1625"/>
              <a:ext cx="6427433" cy="1108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es-AR" sz="2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El Pro Vida es parte de la Política Pública Inclusiva, de  promoción y protección de Derechos  implementada </a:t>
              </a:r>
              <a:r>
                <a:rPr lang="es-AR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por el Gobierno de La Pampa.</a:t>
              </a:r>
              <a:endParaRPr/>
            </a:p>
          </p:txBody>
        </p:sp>
        <p:cxnSp>
          <p:nvCxnSpPr>
            <p:cNvPr id="93" name="Google Shape;93;p14"/>
            <p:cNvCxnSpPr/>
            <p:nvPr/>
          </p:nvCxnSpPr>
          <p:spPr>
            <a:xfrm>
              <a:off x="0" y="1110250"/>
              <a:ext cx="6427433" cy="0"/>
            </a:xfrm>
            <a:prstGeom prst="straightConnector1">
              <a:avLst/>
            </a:prstGeom>
            <a:solidFill>
              <a:srgbClr val="599BD5"/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94" name="Google Shape;94;p14"/>
            <p:cNvSpPr/>
            <p:nvPr/>
          </p:nvSpPr>
          <p:spPr>
            <a:xfrm>
              <a:off x="0" y="1110250"/>
              <a:ext cx="6427433" cy="1108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4"/>
            <p:cNvSpPr txBox="1"/>
            <p:nvPr/>
          </p:nvSpPr>
          <p:spPr>
            <a:xfrm>
              <a:off x="0" y="1110250"/>
              <a:ext cx="6427433" cy="1108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es-AR" sz="2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Impulsa el trabajo conjunto de Provincia y Municipios para acompañar a las familias pampeanas</a:t>
              </a:r>
              <a:endParaRPr dirty="0"/>
            </a:p>
          </p:txBody>
        </p:sp>
        <p:cxnSp>
          <p:nvCxnSpPr>
            <p:cNvPr id="96" name="Google Shape;96;p14"/>
            <p:cNvCxnSpPr/>
            <p:nvPr/>
          </p:nvCxnSpPr>
          <p:spPr>
            <a:xfrm>
              <a:off x="0" y="2218875"/>
              <a:ext cx="6427433" cy="0"/>
            </a:xfrm>
            <a:prstGeom prst="straightConnector1">
              <a:avLst/>
            </a:prstGeom>
            <a:solidFill>
              <a:srgbClr val="599BD5"/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97" name="Google Shape;97;p14"/>
            <p:cNvSpPr/>
            <p:nvPr/>
          </p:nvSpPr>
          <p:spPr>
            <a:xfrm>
              <a:off x="0" y="2218875"/>
              <a:ext cx="6427433" cy="1108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4"/>
            <p:cNvSpPr txBox="1"/>
            <p:nvPr/>
          </p:nvSpPr>
          <p:spPr>
            <a:xfrm>
              <a:off x="0" y="2218875"/>
              <a:ext cx="6427433" cy="1108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es-AR" sz="2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 el contexto de riesgo epidemiológico por COVID 19  fue necesario repensar estrategias y propuestas.</a:t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681037" y="382882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AR"/>
              <a:t>INVERSION PRESUPUESTARIA</a:t>
            </a:r>
            <a:endParaRPr/>
          </a:p>
        </p:txBody>
      </p:sp>
      <p:grpSp>
        <p:nvGrpSpPr>
          <p:cNvPr id="104" name="Google Shape;104;p15"/>
          <p:cNvGrpSpPr/>
          <p:nvPr/>
        </p:nvGrpSpPr>
        <p:grpSpPr>
          <a:xfrm>
            <a:off x="1012054" y="1708445"/>
            <a:ext cx="7306323" cy="3653668"/>
            <a:chOff x="0" y="0"/>
            <a:chExt cx="7306323" cy="3653668"/>
          </a:xfrm>
        </p:grpSpPr>
        <p:sp>
          <p:nvSpPr>
            <p:cNvPr id="105" name="Google Shape;105;p15"/>
            <p:cNvSpPr/>
            <p:nvPr/>
          </p:nvSpPr>
          <p:spPr>
            <a:xfrm>
              <a:off x="0" y="0"/>
              <a:ext cx="3653668" cy="3653668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1826834" y="0"/>
              <a:ext cx="5479489" cy="3653668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5"/>
            <p:cNvSpPr txBox="1"/>
            <p:nvPr/>
          </p:nvSpPr>
          <p:spPr>
            <a:xfrm>
              <a:off x="1826834" y="0"/>
              <a:ext cx="5479489" cy="17354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es-AR" sz="2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Este 2020 se ha decidido invertir en el Plan PRO VIDA: $32.000.000, implicando un aumento del 50% respecto del año anterior.</a:t>
              </a:r>
              <a:endParaRPr/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959087" y="1735492"/>
              <a:ext cx="1735492" cy="1735492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1826834" y="1720549"/>
              <a:ext cx="5479489" cy="1735492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5"/>
            <p:cNvSpPr txBox="1"/>
            <p:nvPr/>
          </p:nvSpPr>
          <p:spPr>
            <a:xfrm>
              <a:off x="1826834" y="1720549"/>
              <a:ext cx="5479489" cy="17354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es-AR" sz="2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 a esto se le suma el aporte del programa Nutrir para el desarrollo, parte de la Política Pública Alimentaria Provincial, la Inversión Social total descentralizada a los municipios: supera los $ 82.000.000.-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>
            <a:spLocks noGrp="1"/>
          </p:cNvSpPr>
          <p:nvPr>
            <p:ph type="title"/>
          </p:nvPr>
        </p:nvSpPr>
        <p:spPr>
          <a:xfrm>
            <a:off x="1435641" y="426129"/>
            <a:ext cx="6367831" cy="1180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AR" b="1"/>
              <a:t>Capacitación Virtual:</a:t>
            </a:r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body" idx="1"/>
          </p:nvPr>
        </p:nvSpPr>
        <p:spPr>
          <a:xfrm>
            <a:off x="891932" y="1529551"/>
            <a:ext cx="7168992" cy="70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380"/>
              <a:buNone/>
            </a:pPr>
            <a:r>
              <a:rPr lang="es-AR" sz="2380" b="1">
                <a:solidFill>
                  <a:srgbClr val="7030A0"/>
                </a:solidFill>
              </a:rPr>
              <a:t>“Fortalecimiento de Promotores socio-comunitarios para la gestión de políticas sociales y públicas.”</a:t>
            </a:r>
            <a:endParaRPr/>
          </a:p>
          <a:p>
            <a:pPr marL="228600" lvl="0" indent="-7747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endParaRPr sz="2380"/>
          </a:p>
        </p:txBody>
      </p:sp>
      <p:sp>
        <p:nvSpPr>
          <p:cNvPr id="117" name="Google Shape;117;p16"/>
          <p:cNvSpPr/>
          <p:nvPr/>
        </p:nvSpPr>
        <p:spPr>
          <a:xfrm>
            <a:off x="2476500" y="4208376"/>
            <a:ext cx="4953000" cy="9233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#Capacitación para mejorar servicios.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#Comunicación para nuevas propuestas de trabajo con la ciudadanía.</a:t>
            </a:r>
            <a:endParaRPr/>
          </a:p>
        </p:txBody>
      </p:sp>
      <p:sp>
        <p:nvSpPr>
          <p:cNvPr id="118" name="Google Shape;118;p16"/>
          <p:cNvSpPr txBox="1"/>
          <p:nvPr/>
        </p:nvSpPr>
        <p:spPr>
          <a:xfrm>
            <a:off x="1349036" y="2454156"/>
            <a:ext cx="6711888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Dirigido </a:t>
            </a:r>
            <a:r>
              <a:rPr lang="es-A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 Recurso Humano local</a:t>
            </a:r>
            <a:r>
              <a:rPr lang="es-A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forma parte</a:t>
            </a:r>
            <a:r>
              <a:rPr lang="es-A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los programas </a:t>
            </a:r>
            <a:r>
              <a:rPr lang="es-A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</a:t>
            </a:r>
            <a:r>
              <a:rPr lang="es-A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 vida </a:t>
            </a:r>
            <a:r>
              <a:rPr lang="es-AR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s-AR" sz="18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Ayelen</a:t>
            </a:r>
            <a:r>
              <a:rPr lang="es-A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s-A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AR" sz="18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Ayenhue</a:t>
            </a:r>
            <a:r>
              <a:rPr lang="es-A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s-AR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A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Escuelas Deportivas, </a:t>
            </a:r>
            <a:r>
              <a:rPr lang="es-AR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Inaun</a:t>
            </a:r>
            <a:r>
              <a:rPr lang="es-A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Línea Joven, </a:t>
            </a:r>
            <a:r>
              <a:rPr lang="es-AR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Cumelen</a:t>
            </a:r>
            <a:r>
              <a:rPr lang="es-A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Nutrir para el Desarrollo, Eliminación de Barreras</a:t>
            </a:r>
            <a:r>
              <a:rPr lang="es-AR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): </a:t>
            </a:r>
            <a:r>
              <a:rPr lang="es-A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Líderes, Profesores, Coordinadores, Equipo técnico de área social y deportiva.</a:t>
            </a:r>
            <a:endParaRPr dirty="0"/>
          </a:p>
        </p:txBody>
      </p:sp>
      <p:sp>
        <p:nvSpPr>
          <p:cNvPr id="119" name="Google Shape;119;p16"/>
          <p:cNvSpPr txBox="1"/>
          <p:nvPr/>
        </p:nvSpPr>
        <p:spPr>
          <a:xfrm>
            <a:off x="1016220" y="4225771"/>
            <a:ext cx="1291974" cy="36933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¿Para que?</a:t>
            </a:r>
            <a:endParaRPr/>
          </a:p>
        </p:txBody>
      </p:sp>
      <p:sp>
        <p:nvSpPr>
          <p:cNvPr id="120" name="Google Shape;120;p16"/>
          <p:cNvSpPr/>
          <p:nvPr/>
        </p:nvSpPr>
        <p:spPr>
          <a:xfrm>
            <a:off x="1329786" y="4647074"/>
            <a:ext cx="978408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1039" y="1890945"/>
            <a:ext cx="7912545" cy="3584682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7"/>
          <p:cNvSpPr txBox="1">
            <a:spLocks noGrp="1"/>
          </p:cNvSpPr>
          <p:nvPr>
            <p:ph type="title"/>
          </p:nvPr>
        </p:nvSpPr>
        <p:spPr>
          <a:xfrm>
            <a:off x="796450" y="782970"/>
            <a:ext cx="6315600" cy="6741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s-A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Recurso Humano </a:t>
            </a:r>
            <a:r>
              <a:rPr lang="es-AR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 </a:t>
            </a:r>
            <a:r>
              <a:rPr lang="es-A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</a:t>
            </a:r>
            <a:r>
              <a:rPr lang="es-AR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programa</a:t>
            </a:r>
            <a:br>
              <a:rPr lang="es-AR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AR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A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1646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>
            <a:spLocks noGrp="1"/>
          </p:cNvSpPr>
          <p:nvPr>
            <p:ph type="title"/>
          </p:nvPr>
        </p:nvSpPr>
        <p:spPr>
          <a:xfrm>
            <a:off x="417252" y="754603"/>
            <a:ext cx="7004484" cy="131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s-AR" sz="3959" b="1"/>
              <a:t>Actores Fundamentales que hacen posible la propuesta de capacitación virtual</a:t>
            </a:r>
            <a:endParaRPr/>
          </a:p>
        </p:txBody>
      </p:sp>
      <p:grpSp>
        <p:nvGrpSpPr>
          <p:cNvPr id="132" name="Google Shape;132;p18"/>
          <p:cNvGrpSpPr/>
          <p:nvPr/>
        </p:nvGrpSpPr>
        <p:grpSpPr>
          <a:xfrm>
            <a:off x="905525" y="2479076"/>
            <a:ext cx="6516211" cy="2231086"/>
            <a:chOff x="0" y="197516"/>
            <a:chExt cx="6516211" cy="2231086"/>
          </a:xfrm>
        </p:grpSpPr>
        <p:sp>
          <p:nvSpPr>
            <p:cNvPr id="133" name="Google Shape;133;p18"/>
            <p:cNvSpPr/>
            <p:nvPr/>
          </p:nvSpPr>
          <p:spPr>
            <a:xfrm>
              <a:off x="0" y="197516"/>
              <a:ext cx="6516211" cy="94769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8"/>
            <p:cNvSpPr txBox="1"/>
            <p:nvPr/>
          </p:nvSpPr>
          <p:spPr>
            <a:xfrm>
              <a:off x="0" y="434440"/>
              <a:ext cx="6279287" cy="4738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254000" bIns="150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lang="es-AR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Ministerio de Desarrollo Social</a:t>
              </a:r>
              <a:endParaRPr/>
            </a:p>
          </p:txBody>
        </p:sp>
        <p:sp>
          <p:nvSpPr>
            <p:cNvPr id="135" name="Google Shape;135;p18"/>
            <p:cNvSpPr/>
            <p:nvPr/>
          </p:nvSpPr>
          <p:spPr>
            <a:xfrm>
              <a:off x="1204195" y="532990"/>
              <a:ext cx="5312015" cy="94769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8"/>
            <p:cNvSpPr txBox="1"/>
            <p:nvPr/>
          </p:nvSpPr>
          <p:spPr>
            <a:xfrm>
              <a:off x="1204195" y="769914"/>
              <a:ext cx="5075091" cy="4738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254000" bIns="150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lang="es-AR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Ministerio de Educación</a:t>
              </a:r>
              <a:endParaRPr/>
            </a:p>
          </p:txBody>
        </p:sp>
        <p:sp>
          <p:nvSpPr>
            <p:cNvPr id="137" name="Google Shape;137;p18"/>
            <p:cNvSpPr/>
            <p:nvPr/>
          </p:nvSpPr>
          <p:spPr>
            <a:xfrm>
              <a:off x="2408391" y="849036"/>
              <a:ext cx="4107819" cy="94769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8"/>
            <p:cNvSpPr txBox="1"/>
            <p:nvPr/>
          </p:nvSpPr>
          <p:spPr>
            <a:xfrm>
              <a:off x="2408391" y="1085960"/>
              <a:ext cx="3870895" cy="4738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254000" bIns="150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lang="es-AR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Ministerio de Salud </a:t>
              </a:r>
              <a:endParaRPr/>
            </a:p>
          </p:txBody>
        </p:sp>
        <p:sp>
          <p:nvSpPr>
            <p:cNvPr id="139" name="Google Shape;139;p18"/>
            <p:cNvSpPr/>
            <p:nvPr/>
          </p:nvSpPr>
          <p:spPr>
            <a:xfrm>
              <a:off x="3613238" y="1164861"/>
              <a:ext cx="2902972" cy="94769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8"/>
            <p:cNvSpPr txBox="1"/>
            <p:nvPr/>
          </p:nvSpPr>
          <p:spPr>
            <a:xfrm>
              <a:off x="3613238" y="1401785"/>
              <a:ext cx="2666048" cy="4738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254000" bIns="150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lang="es-AR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Fundación Banco de La Pampa</a:t>
              </a:r>
              <a:endParaRPr/>
            </a:p>
          </p:txBody>
        </p:sp>
        <p:sp>
          <p:nvSpPr>
            <p:cNvPr id="141" name="Google Shape;141;p18"/>
            <p:cNvSpPr/>
            <p:nvPr/>
          </p:nvSpPr>
          <p:spPr>
            <a:xfrm>
              <a:off x="4817434" y="1480907"/>
              <a:ext cx="1698776" cy="94769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8"/>
            <p:cNvSpPr txBox="1"/>
            <p:nvPr/>
          </p:nvSpPr>
          <p:spPr>
            <a:xfrm>
              <a:off x="4817434" y="1717831"/>
              <a:ext cx="1461852" cy="4738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254000" bIns="150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lang="es-AR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Municipios.</a:t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>
            <a:spLocks noGrp="1"/>
          </p:cNvSpPr>
          <p:nvPr>
            <p:ph type="title"/>
          </p:nvPr>
        </p:nvSpPr>
        <p:spPr>
          <a:xfrm>
            <a:off x="430519" y="189763"/>
            <a:ext cx="7122434" cy="1185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AR" b="1" dirty="0"/>
              <a:t>Participación y Aportes:</a:t>
            </a:r>
            <a:endParaRPr dirty="0"/>
          </a:p>
        </p:txBody>
      </p:sp>
      <p:sp>
        <p:nvSpPr>
          <p:cNvPr id="148" name="Google Shape;148;p19"/>
          <p:cNvSpPr txBox="1">
            <a:spLocks noGrp="1"/>
          </p:cNvSpPr>
          <p:nvPr>
            <p:ph type="body" idx="1"/>
          </p:nvPr>
        </p:nvSpPr>
        <p:spPr>
          <a:xfrm>
            <a:off x="543250" y="1290909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AR" sz="2700" dirty="0"/>
              <a:t>La capacitación se implementará de manera virtual a través de la plataforma de la </a:t>
            </a:r>
            <a:r>
              <a:rPr lang="es-AR" sz="2700" b="1" dirty="0"/>
              <a:t>Fundación Banco de La Pampa</a:t>
            </a:r>
            <a:r>
              <a:rPr lang="es-AR" sz="2700" dirty="0"/>
              <a:t>, aliada fundamental para hacer posible este desafío.</a:t>
            </a:r>
            <a:endParaRPr sz="27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AR" sz="2700" dirty="0"/>
              <a:t>El contenido de la capacitación y los tutores que acompañarán el proceso, serán profesionales y técnicos del </a:t>
            </a:r>
            <a:r>
              <a:rPr lang="es-AR" sz="2700" b="1" dirty="0"/>
              <a:t>Ministerio de Desarrollo Social, </a:t>
            </a:r>
            <a:r>
              <a:rPr lang="es-AR" sz="2700" dirty="0"/>
              <a:t>quien certificará la participación en los cursos.</a:t>
            </a:r>
            <a:endParaRPr sz="27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AR" sz="2700" dirty="0"/>
              <a:t>La certificación será realizada por áreas específicas del </a:t>
            </a:r>
            <a:r>
              <a:rPr lang="es-AR" sz="2700" b="1" dirty="0"/>
              <a:t>Ministerio de Educación.</a:t>
            </a:r>
            <a:endParaRPr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>
            <a:spLocks noGrp="1"/>
          </p:cNvSpPr>
          <p:nvPr>
            <p:ph type="title"/>
          </p:nvPr>
        </p:nvSpPr>
        <p:spPr>
          <a:xfrm>
            <a:off x="280206" y="43051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AR" b="1" dirty="0"/>
              <a:t>Participación y Aportes:</a:t>
            </a:r>
            <a:endParaRPr dirty="0"/>
          </a:p>
        </p:txBody>
      </p:sp>
      <p:sp>
        <p:nvSpPr>
          <p:cNvPr id="154" name="Google Shape;154;p20"/>
          <p:cNvSpPr txBox="1">
            <a:spLocks noGrp="1"/>
          </p:cNvSpPr>
          <p:nvPr>
            <p:ph type="body" idx="1"/>
          </p:nvPr>
        </p:nvSpPr>
        <p:spPr>
          <a:xfrm>
            <a:off x="658662" y="1544836"/>
            <a:ext cx="8428514" cy="382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AR" dirty="0"/>
              <a:t>El </a:t>
            </a:r>
            <a:r>
              <a:rPr lang="es-AR" b="1" dirty="0"/>
              <a:t>Ministerio de Salud </a:t>
            </a:r>
            <a:r>
              <a:rPr lang="es-AR" dirty="0"/>
              <a:t>acompañará la iniciativa asesorando en todo lo concerniente al cuidado de la salud en el contexto de pandemia actual.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AR" b="1" dirty="0"/>
              <a:t>Los Municipios: </a:t>
            </a:r>
            <a:r>
              <a:rPr lang="es-AR" dirty="0"/>
              <a:t>Estimularán y acompañarán a sus equipos a participar en esta iniciativa.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AR" b="1" dirty="0"/>
              <a:t>Participantes: </a:t>
            </a:r>
            <a:r>
              <a:rPr lang="es-AR" dirty="0"/>
              <a:t>Las/ los invitamos a asumir el compromiso de capacitarse y fortalecerse para brindar un mejor servicio a nuestras familias pampeanas.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4ACF4D8D-4B17-4A84-A69F-994DDF43E9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2469970"/>
              </p:ext>
            </p:extLst>
          </p:nvPr>
        </p:nvGraphicFramePr>
        <p:xfrm>
          <a:off x="2526383" y="2187018"/>
          <a:ext cx="3314358" cy="1314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85F29E9E-9955-451E-B9ED-0AD65124A7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0095705"/>
              </p:ext>
            </p:extLst>
          </p:nvPr>
        </p:nvGraphicFramePr>
        <p:xfrm>
          <a:off x="650449" y="411680"/>
          <a:ext cx="6570483" cy="3157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6759D2B7-8E79-4A90-B298-8CFF07E46176}"/>
              </a:ext>
            </a:extLst>
          </p:cNvPr>
          <p:cNvSpPr txBox="1"/>
          <p:nvPr/>
        </p:nvSpPr>
        <p:spPr>
          <a:xfrm>
            <a:off x="725867" y="3345161"/>
            <a:ext cx="3614365" cy="18446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590"/>
              <a:buFont typeface="Arial" panose="020B0604020202020204" pitchFamily="34" charset="0"/>
              <a:buChar char="•"/>
            </a:pP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Promoción y Protección de Derechos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590"/>
              <a:buFont typeface="Arial" panose="020B0604020202020204" pitchFamily="34" charset="0"/>
              <a:buChar char="•"/>
            </a:pP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Incorporación de la Perspectiva de Género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590"/>
              <a:buFont typeface="Arial" panose="020B0604020202020204" pitchFamily="34" charset="0"/>
              <a:buChar char="•"/>
            </a:pP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Intervención en emergencia y posibles escenarios futuros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39D71EAE-EC05-425F-ABA1-BD2AFC616526}"/>
              </a:ext>
            </a:extLst>
          </p:cNvPr>
          <p:cNvCxnSpPr/>
          <p:nvPr/>
        </p:nvCxnSpPr>
        <p:spPr>
          <a:xfrm>
            <a:off x="2262433" y="3148811"/>
            <a:ext cx="0" cy="18382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71356736-5BB6-4BCB-8D2D-F5B00E824ADA}"/>
              </a:ext>
            </a:extLst>
          </p:cNvPr>
          <p:cNvSpPr txBox="1"/>
          <p:nvPr/>
        </p:nvSpPr>
        <p:spPr>
          <a:xfrm>
            <a:off x="4952999" y="3315447"/>
            <a:ext cx="3125772" cy="185178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590"/>
              <a:buFont typeface="Arial" panose="020B0604020202020204" pitchFamily="34" charset="0"/>
              <a:buChar char="•"/>
            </a:pP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Escuelas Deportivas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590"/>
              <a:buFont typeface="Arial" panose="020B0604020202020204" pitchFamily="34" charset="0"/>
              <a:buChar char="•"/>
            </a:pP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Infancias y </a:t>
            </a:r>
            <a:r>
              <a:rPr lang="es-E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Adolescencias</a:t>
            </a:r>
            <a:endParaRPr lang="es-E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590"/>
              <a:buFont typeface="Arial" panose="020B0604020202020204" pitchFamily="34" charset="0"/>
              <a:buChar char="•"/>
            </a:pPr>
            <a:r>
              <a:rPr lang="es-E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Psicogerontología</a:t>
            </a:r>
            <a:endParaRPr lang="es-E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590"/>
              <a:buFont typeface="Arial" panose="020B0604020202020204" pitchFamily="34" charset="0"/>
              <a:buChar char="•"/>
            </a:pP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Línea </a:t>
            </a:r>
            <a:r>
              <a:rPr lang="es-E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Joven</a:t>
            </a:r>
            <a:endParaRPr lang="es-E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590"/>
              <a:buFont typeface="Arial" panose="020B0604020202020204" pitchFamily="34" charset="0"/>
              <a:buChar char="•"/>
            </a:pP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Hábitos </a:t>
            </a:r>
            <a:r>
              <a:rPr lang="es-E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Saludables</a:t>
            </a:r>
            <a:endParaRPr lang="es-AR" sz="1800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xmlns="" id="{DF2A2B65-0798-478A-A139-6869CEAF4A70}"/>
              </a:ext>
            </a:extLst>
          </p:cNvPr>
          <p:cNvCxnSpPr/>
          <p:nvPr/>
        </p:nvCxnSpPr>
        <p:spPr>
          <a:xfrm>
            <a:off x="5976594" y="3123759"/>
            <a:ext cx="0" cy="18382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6855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437</Words>
  <Application>Microsoft Office PowerPoint</Application>
  <PresentationFormat>A4 (210 x 297 mm)</PresentationFormat>
  <Paragraphs>39</Paragraphs>
  <Slides>10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Pro Vida Invierno 2020</vt:lpstr>
      <vt:lpstr>INVERSION PRESUPUESTARIA</vt:lpstr>
      <vt:lpstr>Capacitación Virtual:</vt:lpstr>
      <vt:lpstr>Recurso Humano Local por programa  Total 1646</vt:lpstr>
      <vt:lpstr>Actores Fundamentales que hacen posible la propuesta de capacitación virtual</vt:lpstr>
      <vt:lpstr>Participación y Aportes:</vt:lpstr>
      <vt:lpstr>Participación y Aportes: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Marcela Tosello</dc:creator>
  <cp:lastModifiedBy>TuSoft.org</cp:lastModifiedBy>
  <cp:revision>7</cp:revision>
  <cp:lastPrinted>2020-06-01T13:00:54Z</cp:lastPrinted>
  <dcterms:modified xsi:type="dcterms:W3CDTF">2020-06-01T13:48:06Z</dcterms:modified>
</cp:coreProperties>
</file>